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ink/ink1.xml" ContentType="application/inkml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ink/ink2.xml" ContentType="application/inkml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25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9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9" roundtripDataSignature="AMtx7mi1K1UcAPLl5d5YGXMIThL3kb4qIA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543EE69-E4D5-1618-DE80-D62975624452}" name="Daiva Kosinskaitė" initials="DK" userId="S::daiva.kosinskaite@nsa.smm.lt::78652171-b8c1-4b0e-8bc1-b0b93af20da0" providerId="AD"/>
  <p188:author id="{CB6FE3CF-ACEA-5114-9BFE-7CF996A82CB4}" name="Roman Voronovic" initials="RV" userId="Roman Voronovic" providerId="None"/>
  <p188:author id="{A02E5DE6-A129-AB7B-61C6-061B380C4977}" name="Miglė Parachnevičienė" initials="MP" userId="S::migle.parachneviciene@nsa.smm.lt::acefbc1b-05c3-4899-ae01-7c0b35287b9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63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9F38B8C-4EE1-F1E9-C92D-C84112A23B76}" v="26" dt="2026-04-20T05:36:48.943"/>
  </p1510:revLst>
</p1510:revInfo>
</file>

<file path=ppt/tableStyles.xml><?xml version="1.0" encoding="utf-8"?>
<a:tblStyleLst xmlns:a="http://schemas.openxmlformats.org/drawingml/2006/main" def="{217CE7ED-900A-4126-AD87-42AA6733281C}">
  <a:tblStyle styleId="{217CE7ED-900A-4126-AD87-42AA6733281C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9EFF7"/>
          </a:solidFill>
        </a:fill>
      </a:tcStyle>
    </a:wholeTbl>
    <a:band1H>
      <a:tcTxStyle b="off" i="off"/>
      <a:tcStyle>
        <a:tcBdr/>
        <a:fill>
          <a:solidFill>
            <a:srgbClr val="D0DEEF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D0DEEF"/>
          </a:solidFill>
        </a:fill>
      </a:tcStyle>
    </a:band1V>
    <a:band2V>
      <a:tcTxStyle b="off" i="off"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770"/>
    <p:restoredTop sz="94748"/>
  </p:normalViewPr>
  <p:slideViewPr>
    <p:cSldViewPr snapToGrid="0">
      <p:cViewPr>
        <p:scale>
          <a:sx n="129" d="100"/>
          <a:sy n="129" d="100"/>
        </p:scale>
        <p:origin x="-168" y="-4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customschemas.google.com/relationships/presentationmetadata" Target="meta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36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iva Kosinskaitė" userId="S::daiva.kosinskaite@nsa.smm.lt::78652171-b8c1-4b0e-8bc1-b0b93af20da0" providerId="AD" clId="Web-{19F38B8C-4EE1-F1E9-C92D-C84112A23B76}"/>
    <pc:docChg chg="delSld modSld">
      <pc:chgData name="Daiva Kosinskaitė" userId="S::daiva.kosinskaite@nsa.smm.lt::78652171-b8c1-4b0e-8bc1-b0b93af20da0" providerId="AD" clId="Web-{19F38B8C-4EE1-F1E9-C92D-C84112A23B76}" dt="2026-04-20T05:36:48.943" v="4"/>
      <pc:docMkLst>
        <pc:docMk/>
      </pc:docMkLst>
      <pc:sldChg chg="del">
        <pc:chgData name="Daiva Kosinskaitė" userId="S::daiva.kosinskaite@nsa.smm.lt::78652171-b8c1-4b0e-8bc1-b0b93af20da0" providerId="AD" clId="Web-{19F38B8C-4EE1-F1E9-C92D-C84112A23B76}" dt="2026-04-20T05:36:48.943" v="4"/>
        <pc:sldMkLst>
          <pc:docMk/>
          <pc:sldMk cId="0" sldId="257"/>
        </pc:sldMkLst>
      </pc:sldChg>
      <pc:sldChg chg="modSp">
        <pc:chgData name="Daiva Kosinskaitė" userId="S::daiva.kosinskaite@nsa.smm.lt::78652171-b8c1-4b0e-8bc1-b0b93af20da0" providerId="AD" clId="Web-{19F38B8C-4EE1-F1E9-C92D-C84112A23B76}" dt="2026-04-20T05:33:56.455" v="0" actId="1076"/>
        <pc:sldMkLst>
          <pc:docMk/>
          <pc:sldMk cId="0" sldId="260"/>
        </pc:sldMkLst>
        <pc:spChg chg="mod">
          <ac:chgData name="Daiva Kosinskaitė" userId="S::daiva.kosinskaite@nsa.smm.lt::78652171-b8c1-4b0e-8bc1-b0b93af20da0" providerId="AD" clId="Web-{19F38B8C-4EE1-F1E9-C92D-C84112A23B76}" dt="2026-04-20T05:33:56.455" v="0" actId="1076"/>
          <ac:spMkLst>
            <pc:docMk/>
            <pc:sldMk cId="0" sldId="260"/>
            <ac:spMk id="90" creationId="{00000000-0000-0000-0000-000000000000}"/>
          </ac:spMkLst>
        </pc:spChg>
      </pc:sldChg>
      <pc:sldChg chg="modSp">
        <pc:chgData name="Daiva Kosinskaitė" userId="S::daiva.kosinskaite@nsa.smm.lt::78652171-b8c1-4b0e-8bc1-b0b93af20da0" providerId="AD" clId="Web-{19F38B8C-4EE1-F1E9-C92D-C84112A23B76}" dt="2026-04-20T05:34:23.534" v="1" actId="14100"/>
        <pc:sldMkLst>
          <pc:docMk/>
          <pc:sldMk cId="0" sldId="265"/>
        </pc:sldMkLst>
        <pc:spChg chg="mod">
          <ac:chgData name="Daiva Kosinskaitė" userId="S::daiva.kosinskaite@nsa.smm.lt::78652171-b8c1-4b0e-8bc1-b0b93af20da0" providerId="AD" clId="Web-{19F38B8C-4EE1-F1E9-C92D-C84112A23B76}" dt="2026-04-20T05:34:23.534" v="1" actId="14100"/>
          <ac:spMkLst>
            <pc:docMk/>
            <pc:sldMk cId="0" sldId="265"/>
            <ac:spMk id="119" creationId="{00000000-0000-0000-0000-000000000000}"/>
          </ac:spMkLst>
        </pc:spChg>
      </pc:sldChg>
      <pc:sldChg chg="modSp">
        <pc:chgData name="Daiva Kosinskaitė" userId="S::daiva.kosinskaite@nsa.smm.lt::78652171-b8c1-4b0e-8bc1-b0b93af20da0" providerId="AD" clId="Web-{19F38B8C-4EE1-F1E9-C92D-C84112A23B76}" dt="2026-04-20T05:34:58.410" v="3" actId="14100"/>
        <pc:sldMkLst>
          <pc:docMk/>
          <pc:sldMk cId="0" sldId="266"/>
        </pc:sldMkLst>
        <pc:spChg chg="mod">
          <ac:chgData name="Daiva Kosinskaitė" userId="S::daiva.kosinskaite@nsa.smm.lt::78652171-b8c1-4b0e-8bc1-b0b93af20da0" providerId="AD" clId="Web-{19F38B8C-4EE1-F1E9-C92D-C84112A23B76}" dt="2026-04-20T05:34:58.410" v="3" actId="14100"/>
          <ac:spMkLst>
            <pc:docMk/>
            <pc:sldMk cId="0" sldId="266"/>
            <ac:spMk id="125" creationId="{00000000-0000-0000-0000-000000000000}"/>
          </ac:spMkLst>
        </pc:sp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4:03:46.904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1973 1 24575,'-12'0'0,"-18"0"0,-40 0 0,10 0 0,-5 0 0,-11 0 0,-3 0 0,2 0 0,0 0 0,6 0 0,2 0 0,2-1 0,1 2 0,2-1 0,2 1 0,4 1 0,3 1 0,-33 4 0,33 2 0,6 0 0,3 0 0,1 2 0,4 0 0,1 0 0,-1 2 0,1-2 0,4 1 0,3-3 0,4 0 0,1 1 0,2 0 0,2 2 0,3 0 0,4 0 0,3 2 0,3 1 0,-3 9 0,-5 8 0,-3 9 0,-5 9 0,-3 5 0,0 1 0,1 0 0,5-3 0,7-7 0,6-5 0,6-5 0,3-2 0,2-1 0,3 0 0,4 2 0,5 4 0,4 4 0,4 3 0,0 2 0,0 4 0,1 0 0,-1 3 0,2-1 0,4 1 0,7 4 0,8 3 0,13 10 0,-21-31 0,2 1 0,6 4 0,2 1 0,1 2 0,2 0 0,3 2 0,2-1 0,0-1 0,0-1 0,5-1 0,1-2 0,1-2 0,1-1 0,-1-5 0,0-2 0,0-2 0,1-2 0,-4-4 0,-1-3 0,0-1 0,-1-2 0,-2-3 0,-1-2 0,-1-1 0,-1-2 0,46 4 0,0-5 0,0-8 0,3-4 0,-46 0 0,2 0 0,2 0 0,1 0 0,3-1 0,1-1 0,4-3 0,1-2 0,2-2 0,1-4 0,5-3 0,0-4 0,2-3 0,0-3 0,0 0 0,-2-2 0,-1 0 0,-2-3 0,-5 0 0,-1-1 0,-2-1 0,-2 0 0,-4 0 0,-3 0 0,-6 3 0,-2-1 0,25-22 0,-20 0 0,-16-3 0,-8-3 0,-9 0 0,-6 10 0,-6 9 0,-5 5 0,0 2 0,-2-5 0,-4-4 0,-4-5 0,-3-1 0,-3-1 0,-1-3 0,-4 2 0,-6-3 0,-4 3 0,-5 0 0,-4-1 0,-3 2 0,-4 0 0,-5 1 0,-2 2 0,1 3 0,2 3 0,3 1 0,1 1 0,2 0 0,1 3 0,1 2 0,5 3 0,-2 1 0,2 1 0,0 0 0,-3-1 0,-1 2 0,0-1 0,1 4 0,-1 0 0,0 1 0,-2 1 0,2 1 0,2 2 0,3 2 0,-1 0 0,1 0 0,1 0 0,1 2 0,1 3 0,3 1 0,1 2 0,2 1 0,0-1 0,1 3 0,1 1 0,2 1 0,2 2 0,2 0 0,1 1 0,2 1 0,-1 0 0,2 0 0,1 0 0,-2 0 0,-1 0 0,-2 0 0,-2 0 0,-1 0 0,0 0 0,0 0 0,0 0 0,3 0 0,0 0 0,3 0 0,0 0 0,1 0 0,1 0 0,0 0 0,4 0 0,-1 0 0,3 0 0,0 0 0,-1 0 0,-1 0 0,1 0 0,1 0 0,1 0 0,3-2 0,1-1 0,3-2 0,1-1 0,2-2 0,5 0 0,-4 3 0,4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4:04:31.568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0 0 24575,'0'0'0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23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29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35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41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" name="Google Shape;147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>
          <a:extLst>
            <a:ext uri="{FF2B5EF4-FFF2-40B4-BE49-F238E27FC236}">
              <a16:creationId xmlns:a16="http://schemas.microsoft.com/office/drawing/2014/main" id="{8684CB42-7839-224B-94B3-9FB11EA15A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3:notes">
            <a:extLst>
              <a:ext uri="{FF2B5EF4-FFF2-40B4-BE49-F238E27FC236}">
                <a16:creationId xmlns:a16="http://schemas.microsoft.com/office/drawing/2014/main" id="{E8012F65-2E09-EF02-574C-3F0498448F2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" name="Google Shape;147;p23:notes">
            <a:extLst>
              <a:ext uri="{FF2B5EF4-FFF2-40B4-BE49-F238E27FC236}">
                <a16:creationId xmlns:a16="http://schemas.microsoft.com/office/drawing/2014/main" id="{D22A432C-A868-097B-6203-E48D482DC43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285445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3cc4d5ab0c8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Google Shape;154;g3cc4d5ab0c8_0_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" name="Google Shape;155;g3cc4d5ab0c8_0_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" name="Google Shape;161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7" name="Google Shape;167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" name="Google Shape;173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3" name="Google Shape;7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5" name="Google Shape;185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1" name="Google Shape;191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39c30462a7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7" name="Google Shape;197;g39c30462a7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8" name="Google Shape;198;g39c30462a7d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24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80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11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17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kcijos antraštė" type="secHead">
  <p:cSld name="SECTION_HEADER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8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E6B2B"/>
              </a:buClr>
              <a:buSzPts val="5400"/>
              <a:buFont typeface="Calibri"/>
              <a:buNone/>
              <a:defRPr sz="5400" b="1">
                <a:solidFill>
                  <a:srgbClr val="2E6B2B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38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F6335"/>
              </a:buClr>
              <a:buSzPts val="2400"/>
              <a:buNone/>
              <a:defRPr sz="2400">
                <a:solidFill>
                  <a:srgbClr val="2F6335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38"/>
          <p:cNvSpPr txBox="1">
            <a:spLocks noGrp="1"/>
          </p:cNvSpPr>
          <p:nvPr>
            <p:ph type="dt" idx="10"/>
          </p:nvPr>
        </p:nvSpPr>
        <p:spPr>
          <a:xfrm>
            <a:off x="4714165" y="649287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" name="Google Shape;18;p38"/>
          <p:cNvSpPr txBox="1">
            <a:spLocks noGrp="1"/>
          </p:cNvSpPr>
          <p:nvPr>
            <p:ph type="ftr" idx="11"/>
          </p:nvPr>
        </p:nvSpPr>
        <p:spPr>
          <a:xfrm>
            <a:off x="4011304" y="609704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19" name="Google Shape;19;p38" descr="cid:part3.E495B1AF.A7FB6828@nsa.smm.lt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51603" y="239713"/>
            <a:ext cx="2476500" cy="800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avadinimas ir turinys" type="obj">
  <p:cSld name="OBJECT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3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  <a:defRPr b="1">
                <a:solidFill>
                  <a:srgbClr val="2F633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23" name="Google Shape;23;p39" descr="cid:part3.E495B1AF.A7FB6828@nsa.smm.lt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46850" y="365125"/>
            <a:ext cx="1406950" cy="454553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39"/>
          <p:cNvSpPr txBox="1">
            <a:spLocks noGrp="1"/>
          </p:cNvSpPr>
          <p:nvPr>
            <p:ph type="sldNum" idx="12"/>
          </p:nvPr>
        </p:nvSpPr>
        <p:spPr>
          <a:xfrm>
            <a:off x="91565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u turiniai" type="twoObj">
  <p:cSld name="TWO_OBJECTS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  <a:defRPr>
                <a:solidFill>
                  <a:srgbClr val="2F633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F6335"/>
              </a:buClr>
              <a:buSzPts val="2800"/>
              <a:buChar char="•"/>
              <a:defRPr>
                <a:solidFill>
                  <a:srgbClr val="2F6335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40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F6335"/>
              </a:buClr>
              <a:buSzPts val="2800"/>
              <a:buChar char="•"/>
              <a:defRPr>
                <a:solidFill>
                  <a:srgbClr val="2F6335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40"/>
          <p:cNvSpPr txBox="1">
            <a:spLocks noGrp="1"/>
          </p:cNvSpPr>
          <p:nvPr>
            <p:ph type="sldNum" idx="12"/>
          </p:nvPr>
        </p:nvSpPr>
        <p:spPr>
          <a:xfrm>
            <a:off x="9197464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0" name="Google Shape;30;p40" descr="cid:part3.E495B1AF.A7FB6828@nsa.smm.lt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865589" y="434036"/>
            <a:ext cx="1406950" cy="4545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yginimas" type="twoTxTwoObj">
  <p:cSld name="TWO_OBJECTS_WITH_TEX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4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  <a:defRPr>
                <a:solidFill>
                  <a:srgbClr val="2F633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4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F6335"/>
              </a:buClr>
              <a:buSzPts val="2800"/>
              <a:buNone/>
              <a:defRPr sz="2800" b="1">
                <a:solidFill>
                  <a:srgbClr val="2F6335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4" name="Google Shape;34;p4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4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F6335"/>
              </a:buClr>
              <a:buSzPts val="2800"/>
              <a:buNone/>
              <a:defRPr sz="2800" b="1">
                <a:solidFill>
                  <a:srgbClr val="2F6335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6" name="Google Shape;36;p4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41"/>
          <p:cNvSpPr txBox="1">
            <a:spLocks noGrp="1"/>
          </p:cNvSpPr>
          <p:nvPr>
            <p:ph type="sldNum" idx="12"/>
          </p:nvPr>
        </p:nvSpPr>
        <p:spPr>
          <a:xfrm>
            <a:off x="91565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8" name="Google Shape;38;p41" descr="cid:part3.E495B1AF.A7FB6828@nsa.smm.lt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82271" y="121180"/>
            <a:ext cx="1406950" cy="4545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urinys ir antraštė" type="objTx">
  <p:cSld name="OBJECT_WITH_CAPTION_TEXT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4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2800"/>
              <a:buFont typeface="Calibri"/>
              <a:buNone/>
              <a:defRPr sz="2800">
                <a:solidFill>
                  <a:srgbClr val="2F633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42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F6335"/>
              </a:buClr>
              <a:buSzPts val="3200"/>
              <a:buChar char="•"/>
              <a:defRPr sz="3200">
                <a:solidFill>
                  <a:srgbClr val="2F6335"/>
                </a:solidFill>
              </a:defRPr>
            </a:lvl1pPr>
            <a:lvl2pPr marL="914400" lvl="1" indent="-4191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3000"/>
              <a:buChar char="•"/>
              <a:defRPr sz="3000"/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3pPr>
            <a:lvl4pPr marL="1828800" lvl="3" indent="-3937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600"/>
              <a:buChar char="•"/>
              <a:defRPr sz="2600"/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42" name="Google Shape;42;p42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43" name="Google Shape;43;p42"/>
          <p:cNvSpPr txBox="1">
            <a:spLocks noGrp="1"/>
          </p:cNvSpPr>
          <p:nvPr>
            <p:ph type="sldNum" idx="12"/>
          </p:nvPr>
        </p:nvSpPr>
        <p:spPr>
          <a:xfrm>
            <a:off x="9170168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44" name="Google Shape;44;p42" descr="cid:part3.E495B1AF.A7FB6828@nsa.smm.lt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82271" y="121180"/>
            <a:ext cx="1406950" cy="4545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aveikslėlis ir antraštė" type="picTx">
  <p:cSld name="PICTURE_WITH_CAPTION_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4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3200"/>
              <a:buFont typeface="Calibri"/>
              <a:buNone/>
              <a:defRPr sz="3200">
                <a:solidFill>
                  <a:srgbClr val="2F633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43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48" name="Google Shape;48;p43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49" name="Google Shape;49;p43"/>
          <p:cNvSpPr txBox="1">
            <a:spLocks noGrp="1"/>
          </p:cNvSpPr>
          <p:nvPr>
            <p:ph type="sldNum" idx="12"/>
          </p:nvPr>
        </p:nvSpPr>
        <p:spPr>
          <a:xfrm>
            <a:off x="9183816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50" name="Google Shape;50;p43" descr="cid:part3.E495B1AF.A7FB6828@nsa.smm.lt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82271" y="121180"/>
            <a:ext cx="1406950" cy="4545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44"/>
          <p:cNvSpPr txBox="1">
            <a:spLocks noGrp="1"/>
          </p:cNvSpPr>
          <p:nvPr>
            <p:ph type="dt" idx="10"/>
          </p:nvPr>
        </p:nvSpPr>
        <p:spPr>
          <a:xfrm>
            <a:off x="458694" y="641667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Google Shape;53;p44"/>
          <p:cNvSpPr txBox="1">
            <a:spLocks noGrp="1"/>
          </p:cNvSpPr>
          <p:nvPr>
            <p:ph type="ftr" idx="11"/>
          </p:nvPr>
        </p:nvSpPr>
        <p:spPr>
          <a:xfrm>
            <a:off x="4038600" y="6416675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4" name="Google Shape;54;p44"/>
          <p:cNvSpPr txBox="1">
            <a:spLocks noGrp="1"/>
          </p:cNvSpPr>
          <p:nvPr>
            <p:ph type="sldNum" idx="12"/>
          </p:nvPr>
        </p:nvSpPr>
        <p:spPr>
          <a:xfrm>
            <a:off x="8990106" y="641667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  <a:defRPr sz="4400" b="1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3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3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F6335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aphicFrame>
        <p:nvGraphicFramePr>
          <p:cNvPr id="13" name="Google Shape;13;p37"/>
          <p:cNvGraphicFramePr/>
          <p:nvPr/>
        </p:nvGraphicFramePr>
        <p:xfrm>
          <a:off x="0" y="-1"/>
          <a:ext cx="279400" cy="6858000"/>
        </p:xfrm>
        <a:graphic>
          <a:graphicData uri="http://schemas.openxmlformats.org/drawingml/2006/table">
            <a:tbl>
              <a:tblPr firstRow="1" bandRow="1">
                <a:noFill/>
                <a:tableStyleId>{217CE7ED-900A-4126-AD87-42AA6733281C}</a:tableStyleId>
              </a:tblPr>
              <a:tblGrid>
                <a:gridCol w="27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8580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800" u="none" strike="noStrike" cap="none"/>
                    </a:p>
                  </a:txBody>
                  <a:tcPr marL="91450" marR="91450" marT="45725" marB="45725">
                    <a:solidFill>
                      <a:srgbClr val="3167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4" Type="http://schemas.openxmlformats.org/officeDocument/2006/relationships/customXml" Target="../ink/ink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"/>
          <p:cNvSpPr txBox="1">
            <a:spLocks noGrp="1"/>
          </p:cNvSpPr>
          <p:nvPr>
            <p:ph type="title"/>
          </p:nvPr>
        </p:nvSpPr>
        <p:spPr>
          <a:xfrm>
            <a:off x="831850" y="1709750"/>
            <a:ext cx="10515600" cy="236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>
              <a:buSzPts val="4860"/>
            </a:pPr>
            <a:r>
              <a:rPr lang="en-US" sz="5300" dirty="0" err="1">
                <a:latin typeface="Arial"/>
                <a:ea typeface="Arial"/>
                <a:cs typeface="Arial"/>
                <a:sym typeface="Arial"/>
              </a:rPr>
              <a:t>Darbo</a:t>
            </a:r>
            <a:r>
              <a:rPr lang="en-US" sz="53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5300" dirty="0" err="1">
                <a:latin typeface="Arial"/>
                <a:ea typeface="Arial"/>
                <a:cs typeface="Arial"/>
                <a:sym typeface="Arial"/>
              </a:rPr>
              <a:t>ypatumai</a:t>
            </a:r>
            <a:r>
              <a:rPr lang="en-US" sz="5300" dirty="0">
                <a:latin typeface="Arial"/>
                <a:ea typeface="Arial"/>
                <a:cs typeface="Arial"/>
                <a:sym typeface="Arial"/>
              </a:rPr>
              <a:t> RM Assessor </a:t>
            </a:r>
            <a:r>
              <a:rPr lang="en-US" sz="5300" dirty="0" err="1">
                <a:latin typeface="Arial"/>
                <a:ea typeface="Arial"/>
                <a:cs typeface="Arial"/>
                <a:sym typeface="Arial"/>
              </a:rPr>
              <a:t>vertinimo</a:t>
            </a:r>
            <a:r>
              <a:rPr lang="en-US" sz="53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5300" dirty="0" err="1">
                <a:latin typeface="Arial"/>
                <a:ea typeface="Arial"/>
                <a:cs typeface="Arial"/>
                <a:sym typeface="Arial"/>
              </a:rPr>
              <a:t>platformoje</a:t>
            </a:r>
            <a:endParaRPr sz="5300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" name="Google Shape;60;p1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indent="0">
              <a:spcBef>
                <a:spcPts val="0"/>
              </a:spcBef>
            </a:pP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Vertintojų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 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mokymų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III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modulio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I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dalis</a:t>
            </a:r>
            <a:endParaRPr dirty="0" err="1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1" name="Google Shape;61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155488" y="130611"/>
            <a:ext cx="3810350" cy="1179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" descr="Paveikslėlis, kuriame yra simbolis, logotipas, Šriftas, dizainas&#10;&#10;Dirbtinio intelekto sugeneruotas turinys gali būti neteisingas.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473539" y="167350"/>
            <a:ext cx="2366125" cy="1064774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" title="NSA logo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43521" y="167348"/>
            <a:ext cx="2530924" cy="1064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8012824" cy="1351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RM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platformos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galimybės</a:t>
            </a:r>
            <a:endParaRPr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p1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1143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3. </a:t>
            </a:r>
            <a:r>
              <a:rPr lang="en-US" b="1" dirty="0" err="1">
                <a:latin typeface="Arial"/>
                <a:ea typeface="Arial"/>
                <a:cs typeface="Arial"/>
                <a:sym typeface="Arial"/>
              </a:rPr>
              <a:t>Duomenų</a:t>
            </a: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b="1" dirty="0" err="1">
                <a:latin typeface="Arial"/>
                <a:ea typeface="Arial"/>
                <a:cs typeface="Arial"/>
                <a:sym typeface="Arial"/>
              </a:rPr>
              <a:t>analizė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Vidutiniai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balai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pagal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klausimus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.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Vertinimo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nuoseklumo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analizė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.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Užduočių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sudėtingumo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analizė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.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endParaRPr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BBA6091-E90B-DBD4-29C7-807BC8DB49C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10</a:t>
            </a:fld>
            <a:endParaRPr lang="en-US"/>
          </a:p>
        </p:txBody>
      </p:sp>
      <p:sp>
        <p:nvSpPr>
          <p:cNvPr id="3" name="Google Shape;77;p3">
            <a:extLst>
              <a:ext uri="{FF2B5EF4-FFF2-40B4-BE49-F238E27FC236}">
                <a16:creationId xmlns:a16="http://schemas.microsoft.com/office/drawing/2014/main" id="{CD3995C9-5945-09F5-1AEA-97A5ED3C0C70}"/>
              </a:ext>
            </a:extLst>
          </p:cNvPr>
          <p:cNvSpPr/>
          <p:nvPr/>
        </p:nvSpPr>
        <p:spPr>
          <a:xfrm>
            <a:off x="9887400" y="213825"/>
            <a:ext cx="1614000" cy="7179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r>
              <a:rPr lang="lt-LT" dirty="0">
                <a:effectLst/>
                <a:latin typeface="Helvetica" pitchFamily="2" charset="0"/>
              </a:rPr>
              <a:t>Vertintojo galimybės RM </a:t>
            </a:r>
            <a:br>
              <a:rPr lang="lt-LT" dirty="0">
                <a:effectLst/>
                <a:latin typeface="Helvetica" pitchFamily="2" charset="0"/>
              </a:rPr>
            </a:br>
            <a:r>
              <a:rPr lang="lt-LT" dirty="0">
                <a:effectLst/>
                <a:latin typeface="Helvetica" pitchFamily="2" charset="0"/>
              </a:rPr>
              <a:t>vertinimo platformoje</a:t>
            </a:r>
          </a:p>
        </p:txBody>
      </p:sp>
      <p:sp>
        <p:nvSpPr>
          <p:cNvPr id="132" name="Google Shape;132;p20"/>
          <p:cNvSpPr txBox="1">
            <a:spLocks noGrp="1"/>
          </p:cNvSpPr>
          <p:nvPr>
            <p:ph type="body" idx="1"/>
          </p:nvPr>
        </p:nvSpPr>
        <p:spPr>
          <a:xfrm>
            <a:off x="690600" y="1587086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1143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1. </a:t>
            </a:r>
            <a:r>
              <a:rPr lang="en-US" b="1" dirty="0" err="1">
                <a:latin typeface="Arial"/>
                <a:ea typeface="Arial"/>
                <a:cs typeface="Arial"/>
                <a:sym typeface="Arial"/>
              </a:rPr>
              <a:t>Prisijungti</a:t>
            </a: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b="1" dirty="0" err="1">
                <a:latin typeface="Arial"/>
                <a:ea typeface="Arial"/>
                <a:cs typeface="Arial"/>
                <a:sym typeface="Arial"/>
              </a:rPr>
              <a:t>ir</a:t>
            </a: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b="1" dirty="0" err="1">
                <a:latin typeface="Arial"/>
                <a:ea typeface="Arial"/>
                <a:cs typeface="Arial"/>
                <a:sym typeface="Arial"/>
              </a:rPr>
              <a:t>valdyti</a:t>
            </a: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b="1" dirty="0" err="1">
                <a:latin typeface="Arial"/>
                <a:ea typeface="Arial"/>
                <a:cs typeface="Arial"/>
                <a:sym typeface="Arial"/>
              </a:rPr>
              <a:t>savo</a:t>
            </a: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b="1" dirty="0" err="1">
                <a:latin typeface="Arial"/>
                <a:ea typeface="Arial"/>
                <a:cs typeface="Arial"/>
                <a:sym typeface="Arial"/>
              </a:rPr>
              <a:t>paskyrą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Prisijungti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su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suteiktais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duomenimis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.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Pasikeisti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slaptažodį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.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Matyti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vertintojui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paskirtas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užduotis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.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Stebėti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savo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darbo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progresą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.</a:t>
            </a:r>
            <a:endParaRPr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7ECD17A-4AA0-274F-B160-DE6275ECDD4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11</a:t>
            </a:fld>
            <a:endParaRPr lang="en-US"/>
          </a:p>
        </p:txBody>
      </p:sp>
      <p:sp>
        <p:nvSpPr>
          <p:cNvPr id="3" name="Google Shape;77;p3">
            <a:extLst>
              <a:ext uri="{FF2B5EF4-FFF2-40B4-BE49-F238E27FC236}">
                <a16:creationId xmlns:a16="http://schemas.microsoft.com/office/drawing/2014/main" id="{D83D67CF-F531-BEB3-00AF-1576DDF5DAD4}"/>
              </a:ext>
            </a:extLst>
          </p:cNvPr>
          <p:cNvSpPr/>
          <p:nvPr/>
        </p:nvSpPr>
        <p:spPr>
          <a:xfrm>
            <a:off x="9887400" y="213825"/>
            <a:ext cx="1614000" cy="7179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" name="Picture 4" descr="A person holding a tablet&#10;&#10;AI-generated content may be incorrect.">
            <a:extLst>
              <a:ext uri="{FF2B5EF4-FFF2-40B4-BE49-F238E27FC236}">
                <a16:creationId xmlns:a16="http://schemas.microsoft.com/office/drawing/2014/main" id="{DE3B5CAF-3CDF-88EE-AE61-8CD717DE6E7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8478"/>
          <a:stretch>
            <a:fillRect/>
          </a:stretch>
        </p:blipFill>
        <p:spPr>
          <a:xfrm>
            <a:off x="6236635" y="3658261"/>
            <a:ext cx="4969565" cy="312284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</a:pPr>
            <a:r>
              <a:rPr lang="lt-LT" dirty="0">
                <a:effectLst/>
                <a:latin typeface="Helvetica" pitchFamily="2" charset="0"/>
              </a:rPr>
              <a:t>Vertintojo galimybės RM </a:t>
            </a:r>
            <a:br>
              <a:rPr lang="lt-LT" dirty="0">
                <a:effectLst/>
                <a:latin typeface="Helvetica" pitchFamily="2" charset="0"/>
              </a:rPr>
            </a:br>
            <a:r>
              <a:rPr lang="lt-LT" dirty="0">
                <a:effectLst/>
                <a:latin typeface="Helvetica" pitchFamily="2" charset="0"/>
              </a:rPr>
              <a:t>vertinimo platformoje</a:t>
            </a:r>
            <a:endParaRPr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" name="Google Shape;138;p21"/>
          <p:cNvSpPr txBox="1">
            <a:spLocks noGrp="1"/>
          </p:cNvSpPr>
          <p:nvPr>
            <p:ph type="body" idx="1"/>
          </p:nvPr>
        </p:nvSpPr>
        <p:spPr>
          <a:xfrm>
            <a:off x="450574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1143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2. </a:t>
            </a:r>
            <a:r>
              <a:rPr lang="en-US" b="1" dirty="0" err="1">
                <a:latin typeface="Arial"/>
                <a:ea typeface="Arial"/>
                <a:cs typeface="Arial"/>
                <a:sym typeface="Arial"/>
              </a:rPr>
              <a:t>Peržiūrėti</a:t>
            </a: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b="1" dirty="0" err="1">
                <a:latin typeface="Arial"/>
                <a:ea typeface="Arial"/>
                <a:cs typeface="Arial"/>
                <a:sym typeface="Arial"/>
              </a:rPr>
              <a:t>mokinio</a:t>
            </a: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b="1" dirty="0" err="1">
                <a:latin typeface="Arial"/>
                <a:ea typeface="Arial"/>
                <a:cs typeface="Arial"/>
                <a:sym typeface="Arial"/>
              </a:rPr>
              <a:t>darbą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Matyti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nuskenuotą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atsakymo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lapą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.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Naudoti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priartinimo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(zoom)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funkciją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.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Judėti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tarp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puslapių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.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Savarankiškai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perjungti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klausimus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.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1143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74A7F4B-5EE4-90C4-EFF2-460220D2DA8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12</a:t>
            </a:fld>
            <a:endParaRPr lang="en-US"/>
          </a:p>
        </p:txBody>
      </p:sp>
      <p:sp>
        <p:nvSpPr>
          <p:cNvPr id="3" name="Google Shape;77;p3">
            <a:extLst>
              <a:ext uri="{FF2B5EF4-FFF2-40B4-BE49-F238E27FC236}">
                <a16:creationId xmlns:a16="http://schemas.microsoft.com/office/drawing/2014/main" id="{49696448-D2B1-F9B7-E113-D84340F09CBA}"/>
              </a:ext>
            </a:extLst>
          </p:cNvPr>
          <p:cNvSpPr/>
          <p:nvPr/>
        </p:nvSpPr>
        <p:spPr>
          <a:xfrm>
            <a:off x="9887400" y="213825"/>
            <a:ext cx="1614000" cy="7179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" name="Picture 5" descr="A screenshot of a computer&#10;&#10;AI-generated content may be incorrect.">
            <a:extLst>
              <a:ext uri="{FF2B5EF4-FFF2-40B4-BE49-F238E27FC236}">
                <a16:creationId xmlns:a16="http://schemas.microsoft.com/office/drawing/2014/main" id="{5D06B263-BCFF-1736-EE2C-67CBA46B9D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9947" y="4438145"/>
            <a:ext cx="7036228" cy="220603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</a:pPr>
            <a:r>
              <a:rPr lang="lt-LT" dirty="0">
                <a:effectLst/>
                <a:latin typeface="Helvetica" pitchFamily="2" charset="0"/>
              </a:rPr>
              <a:t>Vertintojo galimybės RM </a:t>
            </a:r>
            <a:br>
              <a:rPr lang="lt-LT" dirty="0">
                <a:effectLst/>
                <a:latin typeface="Helvetica" pitchFamily="2" charset="0"/>
              </a:rPr>
            </a:br>
            <a:r>
              <a:rPr lang="lt-LT" dirty="0">
                <a:effectLst/>
                <a:latin typeface="Helvetica" pitchFamily="2" charset="0"/>
              </a:rPr>
              <a:t>vertinimo platformoje</a:t>
            </a:r>
            <a:endParaRPr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4" name="Google Shape;144;p2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1143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3. </a:t>
            </a:r>
            <a:r>
              <a:rPr lang="en-US" b="1" dirty="0" err="1">
                <a:latin typeface="Arial"/>
                <a:ea typeface="Arial"/>
                <a:cs typeface="Arial"/>
                <a:sym typeface="Arial"/>
              </a:rPr>
              <a:t>Skirti</a:t>
            </a: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b="1" dirty="0" err="1">
                <a:latin typeface="Arial"/>
                <a:ea typeface="Arial"/>
                <a:cs typeface="Arial"/>
                <a:sym typeface="Arial"/>
              </a:rPr>
              <a:t>balus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Vertinti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pagal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įkeltą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vertinimo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schemą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.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Pasirinkti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balą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iš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galimų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variantų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.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Patvirtinti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vertinimą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ir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sistema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automatiškai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</a:p>
          <a:p>
            <a:pPr marL="1143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sumuos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taškus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pPr marL="1143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99A4755-E2D1-C542-52FF-6AE733D258F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13</a:t>
            </a:fld>
            <a:endParaRPr lang="en-US"/>
          </a:p>
        </p:txBody>
      </p:sp>
      <p:sp>
        <p:nvSpPr>
          <p:cNvPr id="3" name="Google Shape;77;p3">
            <a:extLst>
              <a:ext uri="{FF2B5EF4-FFF2-40B4-BE49-F238E27FC236}">
                <a16:creationId xmlns:a16="http://schemas.microsoft.com/office/drawing/2014/main" id="{F47F62B9-16EC-07C0-D151-BA23C8DE4A41}"/>
              </a:ext>
            </a:extLst>
          </p:cNvPr>
          <p:cNvSpPr/>
          <p:nvPr/>
        </p:nvSpPr>
        <p:spPr>
          <a:xfrm>
            <a:off x="9887400" y="213825"/>
            <a:ext cx="1614000" cy="7179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" name="Picture 4" descr="A screenshot of a computer&#10;&#10;AI-generated content may be incorrect.">
            <a:extLst>
              <a:ext uri="{FF2B5EF4-FFF2-40B4-BE49-F238E27FC236}">
                <a16:creationId xmlns:a16="http://schemas.microsoft.com/office/drawing/2014/main" id="{4B4E8BD5-6929-8063-19FC-E761A939520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2634"/>
          <a:stretch>
            <a:fillRect/>
          </a:stretch>
        </p:blipFill>
        <p:spPr>
          <a:xfrm>
            <a:off x="8237138" y="581645"/>
            <a:ext cx="2944383" cy="542360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</a:pPr>
            <a:r>
              <a:rPr lang="lt-LT" dirty="0">
                <a:effectLst/>
                <a:latin typeface="Helvetica" pitchFamily="2" charset="0"/>
              </a:rPr>
              <a:t>Vertintojo galimybės RM </a:t>
            </a:r>
            <a:br>
              <a:rPr lang="lt-LT" dirty="0">
                <a:effectLst/>
                <a:latin typeface="Helvetica" pitchFamily="2" charset="0"/>
              </a:rPr>
            </a:br>
            <a:r>
              <a:rPr lang="lt-LT" dirty="0">
                <a:effectLst/>
                <a:latin typeface="Helvetica" pitchFamily="2" charset="0"/>
              </a:rPr>
              <a:t>vertinimo platformoje</a:t>
            </a:r>
            <a:endParaRPr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" name="Google Shape;150;p23"/>
          <p:cNvSpPr txBox="1">
            <a:spLocks noGrp="1"/>
          </p:cNvSpPr>
          <p:nvPr>
            <p:ph type="body" idx="1"/>
          </p:nvPr>
        </p:nvSpPr>
        <p:spPr>
          <a:xfrm>
            <a:off x="703500" y="1690700"/>
            <a:ext cx="5223900" cy="420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1143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4. </a:t>
            </a:r>
            <a:r>
              <a:rPr lang="en-US" b="1" dirty="0" err="1">
                <a:latin typeface="Arial"/>
                <a:ea typeface="Arial"/>
                <a:cs typeface="Arial"/>
                <a:sym typeface="Arial"/>
              </a:rPr>
              <a:t>Naudoti</a:t>
            </a: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b="1" dirty="0" err="1">
                <a:latin typeface="Arial"/>
                <a:ea typeface="Arial"/>
                <a:cs typeface="Arial"/>
                <a:sym typeface="Arial"/>
              </a:rPr>
              <a:t>pažymėjimo</a:t>
            </a: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b="1" dirty="0" err="1">
                <a:latin typeface="Arial"/>
                <a:ea typeface="Arial"/>
                <a:cs typeface="Arial"/>
                <a:sym typeface="Arial"/>
              </a:rPr>
              <a:t>įrankius</a:t>
            </a: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 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Pažymėti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teksto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vietas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.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Įrašyti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trumpas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pastabas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.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Žymėti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klaidas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ar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teisingas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atsakymo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vietas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.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1143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dirty="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1" name="Google Shape;151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76800" y="2096550"/>
            <a:ext cx="5911424" cy="302929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BC72D24-017C-8CEA-E40B-ADB8E827D7E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14</a:t>
            </a:fld>
            <a:endParaRPr lang="en-US"/>
          </a:p>
        </p:txBody>
      </p:sp>
      <p:sp>
        <p:nvSpPr>
          <p:cNvPr id="3" name="Google Shape;77;p3">
            <a:extLst>
              <a:ext uri="{FF2B5EF4-FFF2-40B4-BE49-F238E27FC236}">
                <a16:creationId xmlns:a16="http://schemas.microsoft.com/office/drawing/2014/main" id="{CF4DC3D8-ADDB-D087-CB47-0B2ADF04953A}"/>
              </a:ext>
            </a:extLst>
          </p:cNvPr>
          <p:cNvSpPr/>
          <p:nvPr/>
        </p:nvSpPr>
        <p:spPr>
          <a:xfrm>
            <a:off x="9887400" y="213825"/>
            <a:ext cx="1614000" cy="7179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>
          <a:extLst>
            <a:ext uri="{FF2B5EF4-FFF2-40B4-BE49-F238E27FC236}">
              <a16:creationId xmlns:a16="http://schemas.microsoft.com/office/drawing/2014/main" id="{4E979ABF-E475-188A-81B2-525D9F9D38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3">
            <a:extLst>
              <a:ext uri="{FF2B5EF4-FFF2-40B4-BE49-F238E27FC236}">
                <a16:creationId xmlns:a16="http://schemas.microsoft.com/office/drawing/2014/main" id="{205180CD-678A-8B5C-249D-BC4403B64A0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</a:pPr>
            <a:r>
              <a:rPr lang="lt-LT" dirty="0">
                <a:effectLst/>
                <a:latin typeface="Helvetica" pitchFamily="2" charset="0"/>
              </a:rPr>
              <a:t>Vertintojo galimybės RM </a:t>
            </a:r>
            <a:br>
              <a:rPr lang="lt-LT" dirty="0">
                <a:effectLst/>
                <a:latin typeface="Helvetica" pitchFamily="2" charset="0"/>
              </a:rPr>
            </a:br>
            <a:r>
              <a:rPr lang="lt-LT" dirty="0">
                <a:effectLst/>
                <a:latin typeface="Helvetica" pitchFamily="2" charset="0"/>
              </a:rPr>
              <a:t>vertinimo platformoje</a:t>
            </a:r>
            <a:endParaRPr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" name="Google Shape;150;p23">
            <a:extLst>
              <a:ext uri="{FF2B5EF4-FFF2-40B4-BE49-F238E27FC236}">
                <a16:creationId xmlns:a16="http://schemas.microsoft.com/office/drawing/2014/main" id="{CCBE4D47-7ECC-0807-D4AE-D00796FE6AF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03500" y="1690700"/>
            <a:ext cx="5223900" cy="420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1143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4. </a:t>
            </a:r>
            <a:r>
              <a:rPr lang="en-US" b="1" dirty="0" err="1">
                <a:latin typeface="Arial"/>
                <a:ea typeface="Arial"/>
                <a:cs typeface="Arial"/>
                <a:sym typeface="Arial"/>
              </a:rPr>
              <a:t>Naudoti</a:t>
            </a: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b="1" dirty="0" err="1">
                <a:latin typeface="Arial"/>
                <a:ea typeface="Arial"/>
                <a:cs typeface="Arial"/>
                <a:sym typeface="Arial"/>
              </a:rPr>
              <a:t>pažymėjimo</a:t>
            </a: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b="1" dirty="0" err="1">
                <a:latin typeface="Arial"/>
                <a:ea typeface="Arial"/>
                <a:cs typeface="Arial"/>
                <a:sym typeface="Arial"/>
              </a:rPr>
              <a:t>įrankius</a:t>
            </a: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 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Pažymėti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teksto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vietas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.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Įrašyti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trumpas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pastabas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.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Žymėti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klaidas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ar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teisingas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atsakymo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vietas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.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1143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01E23E2-4B1E-8EBE-604F-BB0407119DE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15</a:t>
            </a:fld>
            <a:endParaRPr lang="en-US"/>
          </a:p>
        </p:txBody>
      </p:sp>
      <p:sp>
        <p:nvSpPr>
          <p:cNvPr id="3" name="Google Shape;77;p3">
            <a:extLst>
              <a:ext uri="{FF2B5EF4-FFF2-40B4-BE49-F238E27FC236}">
                <a16:creationId xmlns:a16="http://schemas.microsoft.com/office/drawing/2014/main" id="{717BEDDB-63E0-3E9B-714F-6D1FA5D1440B}"/>
              </a:ext>
            </a:extLst>
          </p:cNvPr>
          <p:cNvSpPr/>
          <p:nvPr/>
        </p:nvSpPr>
        <p:spPr>
          <a:xfrm>
            <a:off x="9887400" y="213825"/>
            <a:ext cx="1614000" cy="7179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" name="Picture 4" descr="A screenshot of a computer&#10;&#10;AI-generated content may be incorrect.">
            <a:extLst>
              <a:ext uri="{FF2B5EF4-FFF2-40B4-BE49-F238E27FC236}">
                <a16:creationId xmlns:a16="http://schemas.microsoft.com/office/drawing/2014/main" id="{0832ADCD-317A-0E32-133E-C817D37C78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9368" y="365125"/>
            <a:ext cx="2933700" cy="643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8196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Google Shape;157;g3cc4d5ab0c8_0_1" title="Screenshot 2026-03-02 at 19.58.56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0150" y="405227"/>
            <a:ext cx="8123077" cy="2889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Google Shape;158;g3cc4d5ab0c8_0_1" title="Screenshot 2026-03-02 at 20.00.03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529528" y="3294301"/>
            <a:ext cx="9482670" cy="34263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AC7D295-8930-47F4-3D04-FDCEC39F1B6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16</a:t>
            </a:fld>
            <a:endParaRPr lang="en-US"/>
          </a:p>
        </p:txBody>
      </p:sp>
      <p:sp>
        <p:nvSpPr>
          <p:cNvPr id="3" name="Google Shape;77;p3">
            <a:extLst>
              <a:ext uri="{FF2B5EF4-FFF2-40B4-BE49-F238E27FC236}">
                <a16:creationId xmlns:a16="http://schemas.microsoft.com/office/drawing/2014/main" id="{F0EEA2E7-6FFC-267B-E324-62C48BE25D48}"/>
              </a:ext>
            </a:extLst>
          </p:cNvPr>
          <p:cNvSpPr/>
          <p:nvPr/>
        </p:nvSpPr>
        <p:spPr>
          <a:xfrm>
            <a:off x="9887400" y="213825"/>
            <a:ext cx="1614000" cy="7179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</a:pPr>
            <a:r>
              <a:rPr lang="lt-LT" dirty="0">
                <a:effectLst/>
                <a:latin typeface="Helvetica" pitchFamily="2" charset="0"/>
              </a:rPr>
              <a:t>Vertintojo galimybės RM </a:t>
            </a:r>
            <a:br>
              <a:rPr lang="lt-LT" dirty="0">
                <a:effectLst/>
                <a:latin typeface="Helvetica" pitchFamily="2" charset="0"/>
              </a:rPr>
            </a:br>
            <a:r>
              <a:rPr lang="lt-LT" dirty="0">
                <a:effectLst/>
                <a:latin typeface="Helvetica" pitchFamily="2" charset="0"/>
              </a:rPr>
              <a:t>vertinimo platformoje</a:t>
            </a:r>
            <a:endParaRPr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4" name="Google Shape;164;p2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1143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5. </a:t>
            </a:r>
            <a:r>
              <a:rPr lang="en-US" b="1" dirty="0" err="1">
                <a:latin typeface="Arial"/>
                <a:ea typeface="Arial"/>
                <a:cs typeface="Arial"/>
                <a:sym typeface="Arial"/>
              </a:rPr>
              <a:t>Vertinti</a:t>
            </a: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b="1" dirty="0" err="1">
                <a:latin typeface="Arial"/>
                <a:ea typeface="Arial"/>
                <a:cs typeface="Arial"/>
                <a:sym typeface="Arial"/>
              </a:rPr>
              <a:t>kontrolinius</a:t>
            </a: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 („seed“) </a:t>
            </a:r>
            <a:r>
              <a:rPr lang="en-US" b="1" dirty="0" err="1">
                <a:latin typeface="Arial"/>
                <a:ea typeface="Arial"/>
                <a:cs typeface="Arial"/>
                <a:sym typeface="Arial"/>
              </a:rPr>
              <a:t>darbus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Vertinti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nežinant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kad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tai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kontrolinis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darbas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.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Gauti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automatinį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grįžtamąjį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ryšį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.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Matyti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ar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vertinimas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atitinka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standartą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.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Esant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reikšmingiems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nukrypimams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–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gali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būti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laikinai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stabdomas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vertinimas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.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1143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F5A6AFC-4BD9-E38E-F6E6-743AB316A94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17</a:t>
            </a:fld>
            <a:endParaRPr lang="en-US"/>
          </a:p>
        </p:txBody>
      </p:sp>
      <p:sp>
        <p:nvSpPr>
          <p:cNvPr id="3" name="Google Shape;77;p3">
            <a:extLst>
              <a:ext uri="{FF2B5EF4-FFF2-40B4-BE49-F238E27FC236}">
                <a16:creationId xmlns:a16="http://schemas.microsoft.com/office/drawing/2014/main" id="{3746E0C5-29A9-D8A8-45E5-64CA7AE0DA27}"/>
              </a:ext>
            </a:extLst>
          </p:cNvPr>
          <p:cNvSpPr/>
          <p:nvPr/>
        </p:nvSpPr>
        <p:spPr>
          <a:xfrm>
            <a:off x="9887400" y="213825"/>
            <a:ext cx="1614000" cy="7179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</a:pPr>
            <a:r>
              <a:rPr lang="lt-LT" dirty="0">
                <a:effectLst/>
                <a:latin typeface="Helvetica" pitchFamily="2" charset="0"/>
              </a:rPr>
              <a:t>Vertintojo galimybės RM </a:t>
            </a:r>
            <a:br>
              <a:rPr lang="lt-LT" dirty="0">
                <a:effectLst/>
                <a:latin typeface="Helvetica" pitchFamily="2" charset="0"/>
              </a:rPr>
            </a:br>
            <a:r>
              <a:rPr lang="lt-LT" dirty="0">
                <a:effectLst/>
                <a:latin typeface="Helvetica" pitchFamily="2" charset="0"/>
              </a:rPr>
              <a:t>vertinimo platformoje</a:t>
            </a:r>
            <a:endParaRPr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" name="Google Shape;170;p2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1143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6. </a:t>
            </a:r>
            <a:r>
              <a:rPr lang="en-US" b="1" dirty="0" err="1">
                <a:latin typeface="Arial"/>
                <a:ea typeface="Arial"/>
                <a:cs typeface="Arial"/>
                <a:sym typeface="Arial"/>
              </a:rPr>
              <a:t>Redaguoti</a:t>
            </a: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b="1" dirty="0" err="1">
                <a:latin typeface="Arial"/>
                <a:ea typeface="Arial"/>
                <a:cs typeface="Arial"/>
                <a:sym typeface="Arial"/>
              </a:rPr>
              <a:t>balą</a:t>
            </a: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 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Iki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galutinio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patvirtinimo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galima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keisti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balą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. (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Karantinas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)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Kai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kuriais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atvejais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galima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grįžti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prie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jau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įvertinto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darbo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.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1143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9AB3C5E-E88A-D600-B845-E20DD2EB7EE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18</a:t>
            </a:fld>
            <a:endParaRPr lang="en-US"/>
          </a:p>
        </p:txBody>
      </p:sp>
      <p:sp>
        <p:nvSpPr>
          <p:cNvPr id="3" name="Google Shape;77;p3">
            <a:extLst>
              <a:ext uri="{FF2B5EF4-FFF2-40B4-BE49-F238E27FC236}">
                <a16:creationId xmlns:a16="http://schemas.microsoft.com/office/drawing/2014/main" id="{AC53A417-7226-6467-A9A7-331CAA6A8C62}"/>
              </a:ext>
            </a:extLst>
          </p:cNvPr>
          <p:cNvSpPr/>
          <p:nvPr/>
        </p:nvSpPr>
        <p:spPr>
          <a:xfrm>
            <a:off x="9887400" y="213825"/>
            <a:ext cx="1614000" cy="7179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</a:pPr>
            <a:r>
              <a:rPr lang="lt-LT" dirty="0">
                <a:effectLst/>
                <a:latin typeface="Helvetica" pitchFamily="2" charset="0"/>
              </a:rPr>
              <a:t>Vertintojo galimybės RM </a:t>
            </a:r>
            <a:br>
              <a:rPr lang="lt-LT" dirty="0">
                <a:effectLst/>
                <a:latin typeface="Helvetica" pitchFamily="2" charset="0"/>
              </a:rPr>
            </a:br>
            <a:r>
              <a:rPr lang="lt-LT" dirty="0">
                <a:effectLst/>
                <a:latin typeface="Helvetica" pitchFamily="2" charset="0"/>
              </a:rPr>
              <a:t>vertinimo platformoje</a:t>
            </a:r>
            <a:endParaRPr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6" name="Google Shape;176;p2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1143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7. </a:t>
            </a:r>
            <a:r>
              <a:rPr lang="en-US" b="1" dirty="0" err="1">
                <a:latin typeface="Arial"/>
                <a:ea typeface="Arial"/>
                <a:cs typeface="Arial"/>
                <a:sym typeface="Arial"/>
              </a:rPr>
              <a:t>Stebėti</a:t>
            </a: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b="1" dirty="0" err="1">
                <a:latin typeface="Arial"/>
                <a:ea typeface="Arial"/>
                <a:cs typeface="Arial"/>
                <a:sym typeface="Arial"/>
              </a:rPr>
              <a:t>savo</a:t>
            </a: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b="1" dirty="0" err="1">
                <a:latin typeface="Arial"/>
                <a:ea typeface="Arial"/>
                <a:cs typeface="Arial"/>
                <a:sym typeface="Arial"/>
              </a:rPr>
              <a:t>statistiką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Kiek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darbų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įvertinta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.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Vertinimo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tempas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.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Tikslumas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kontrolinių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darbų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atžvilgiu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.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Galimi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perspėjimai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.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1143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E6C93B7-1193-0440-5314-76CEE3D5380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19</a:t>
            </a:fld>
            <a:endParaRPr lang="en-US"/>
          </a:p>
        </p:txBody>
      </p:sp>
      <p:sp>
        <p:nvSpPr>
          <p:cNvPr id="3" name="Google Shape;77;p3">
            <a:extLst>
              <a:ext uri="{FF2B5EF4-FFF2-40B4-BE49-F238E27FC236}">
                <a16:creationId xmlns:a16="http://schemas.microsoft.com/office/drawing/2014/main" id="{303D4528-A2EE-76F0-0F62-8F7A8645B540}"/>
              </a:ext>
            </a:extLst>
          </p:cNvPr>
          <p:cNvSpPr/>
          <p:nvPr/>
        </p:nvSpPr>
        <p:spPr>
          <a:xfrm>
            <a:off x="9887400" y="213825"/>
            <a:ext cx="1614000" cy="7179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</a:pPr>
            <a:r>
              <a:rPr lang="en-US" sz="4000">
                <a:latin typeface="Arial"/>
                <a:ea typeface="Arial"/>
                <a:cs typeface="Arial"/>
                <a:sym typeface="Arial"/>
              </a:rPr>
              <a:t>Užsiėmimo struktūra </a:t>
            </a:r>
            <a:endParaRPr sz="40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" name="Google Shape;76;p3"/>
          <p:cNvSpPr txBox="1">
            <a:spLocks noGrp="1"/>
          </p:cNvSpPr>
          <p:nvPr>
            <p:ph type="body" idx="1"/>
          </p:nvPr>
        </p:nvSpPr>
        <p:spPr>
          <a:xfrm>
            <a:off x="838200" y="1589800"/>
            <a:ext cx="10515600" cy="49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692150" lvl="0" indent="-501015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800"/>
              <a:buAutoNum type="arabicPeriod"/>
            </a:pP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Chemijos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VBE II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dalies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RM Assessor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vertinimo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platformos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pristatymas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.</a:t>
            </a:r>
            <a:endParaRPr lang="en-US"/>
          </a:p>
          <a:p>
            <a:pPr marL="692150" lvl="0" indent="-501015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800"/>
              <a:buAutoNum type="arabicPeriod"/>
            </a:pP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Chemijos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VBE II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dalies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RM Assessor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vertinimo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platformos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išbandymas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.</a:t>
            </a:r>
            <a:endParaRPr dirty="0"/>
          </a:p>
          <a:p>
            <a:pPr marL="692150" lvl="0" indent="-323215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692150" lvl="0" indent="-3365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228600" lvl="0" indent="-508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" name="Google Shape;77;p3"/>
          <p:cNvSpPr/>
          <p:nvPr/>
        </p:nvSpPr>
        <p:spPr>
          <a:xfrm>
            <a:off x="9887400" y="213825"/>
            <a:ext cx="1614000" cy="7179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78250D6-C9F4-489C-8CDC-1E180387D38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1143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b="1" dirty="0" err="1">
                <a:latin typeface="Arial"/>
                <a:ea typeface="Arial"/>
                <a:cs typeface="Arial"/>
                <a:sym typeface="Arial"/>
              </a:rPr>
              <a:t>Vertintojo</a:t>
            </a: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b="1" dirty="0" err="1">
                <a:latin typeface="Arial"/>
                <a:ea typeface="Arial"/>
                <a:cs typeface="Arial"/>
                <a:sym typeface="Arial"/>
              </a:rPr>
              <a:t>darbo</a:t>
            </a: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b="1" dirty="0" err="1">
                <a:latin typeface="Arial"/>
                <a:ea typeface="Arial"/>
                <a:cs typeface="Arial"/>
                <a:sym typeface="Arial"/>
              </a:rPr>
              <a:t>procesas</a:t>
            </a:r>
            <a:endParaRPr lang="en-US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" name="Google Shape;182;p2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Prisijungia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.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Susipažįsta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su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vertinimo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instrukcija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.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Atlieka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pratybas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.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Pradeda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vertinti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darbus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.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Periodiškai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gauna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kontrolinių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darbų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.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Stebi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savo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tikslumą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Konsultuojasi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su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vyr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vertintoju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ir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grupės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vertintojais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jei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kyla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klausimų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.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Įvertina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paskirtą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darbų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kiekį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.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1143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B29A84D-EEED-3B16-5CA8-07F216595DF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20</a:t>
            </a:fld>
            <a:endParaRPr lang="en-US"/>
          </a:p>
        </p:txBody>
      </p:sp>
      <p:sp>
        <p:nvSpPr>
          <p:cNvPr id="3" name="Google Shape;77;p3">
            <a:extLst>
              <a:ext uri="{FF2B5EF4-FFF2-40B4-BE49-F238E27FC236}">
                <a16:creationId xmlns:a16="http://schemas.microsoft.com/office/drawing/2014/main" id="{C050D03A-3A42-7889-7347-8D5C4CEAD616}"/>
              </a:ext>
            </a:extLst>
          </p:cNvPr>
          <p:cNvSpPr/>
          <p:nvPr/>
        </p:nvSpPr>
        <p:spPr>
          <a:xfrm>
            <a:off x="9887400" y="213825"/>
            <a:ext cx="1614000" cy="7179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Išbandykime RM sistemą!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" name="Google Shape;188;p2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Reikia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prisijungimų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prie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sistemos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. 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Mokymai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toliau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vyks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RM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sistemoje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. </a:t>
            </a:r>
            <a:endParaRPr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1B3CA2C-50AB-CEDA-3444-573A136C540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21</a:t>
            </a:fld>
            <a:endParaRPr lang="en-US"/>
          </a:p>
        </p:txBody>
      </p:sp>
      <p:sp>
        <p:nvSpPr>
          <p:cNvPr id="3" name="Google Shape;77;p3">
            <a:extLst>
              <a:ext uri="{FF2B5EF4-FFF2-40B4-BE49-F238E27FC236}">
                <a16:creationId xmlns:a16="http://schemas.microsoft.com/office/drawing/2014/main" id="{294404DF-E45F-871A-3E65-1461DCE38EDC}"/>
              </a:ext>
            </a:extLst>
          </p:cNvPr>
          <p:cNvSpPr/>
          <p:nvPr/>
        </p:nvSpPr>
        <p:spPr>
          <a:xfrm>
            <a:off x="9887400" y="213825"/>
            <a:ext cx="1614000" cy="7179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2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Ką daro mokymų dalyviai?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4" name="Google Shape;194;p2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Prisijungia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prie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RM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sistemos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.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Gauna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vertinti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po 10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darbų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sistemoje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. 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Visi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vertintojai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vertina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tuos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pačius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darbus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. 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Vertindami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darbus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pažymi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už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ką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duodami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taškai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ir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pakomentuoja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kur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taškai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neduodami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. 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Pabraukia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klaidingas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vietas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. 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Vyksta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įvertintų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darbų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aptarimas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. </a:t>
            </a:r>
            <a:endParaRPr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23AF51C-6F62-0615-B4BB-2B12D67A1D5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22</a:t>
            </a:fld>
            <a:endParaRPr lang="en-US"/>
          </a:p>
        </p:txBody>
      </p:sp>
      <p:sp>
        <p:nvSpPr>
          <p:cNvPr id="3" name="Google Shape;77;p3">
            <a:extLst>
              <a:ext uri="{FF2B5EF4-FFF2-40B4-BE49-F238E27FC236}">
                <a16:creationId xmlns:a16="http://schemas.microsoft.com/office/drawing/2014/main" id="{E6C19DE0-9B9E-5015-DF4E-0275050E7A6C}"/>
              </a:ext>
            </a:extLst>
          </p:cNvPr>
          <p:cNvSpPr/>
          <p:nvPr/>
        </p:nvSpPr>
        <p:spPr>
          <a:xfrm>
            <a:off x="9887400" y="213825"/>
            <a:ext cx="1614000" cy="7179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39c30462a7d_0_0"/>
          <p:cNvSpPr txBox="1">
            <a:spLocks noGrp="1"/>
          </p:cNvSpPr>
          <p:nvPr>
            <p:ph type="title"/>
          </p:nvPr>
        </p:nvSpPr>
        <p:spPr>
          <a:xfrm>
            <a:off x="1051100" y="2707150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sz="5500">
                <a:latin typeface="Arial"/>
                <a:ea typeface="Arial"/>
                <a:cs typeface="Arial"/>
                <a:sym typeface="Arial"/>
              </a:rPr>
              <a:t>Klausimai? </a:t>
            </a:r>
            <a:endParaRPr sz="55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1" name="Google Shape;201;g39c30462a7d_0_0" title="Screenshot 2025-10-22 at 10.03.04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903300" y="299900"/>
            <a:ext cx="1559175" cy="6321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C6EE17A-3C6D-AF70-2BBA-8A6CA935302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23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Kas yra RM sistema?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" name="Google Shape;83;p13"/>
          <p:cNvSpPr txBox="1">
            <a:spLocks noGrp="1"/>
          </p:cNvSpPr>
          <p:nvPr>
            <p:ph type="body" idx="1"/>
          </p:nvPr>
        </p:nvSpPr>
        <p:spPr>
          <a:xfrm>
            <a:off x="722550" y="1664913"/>
            <a:ext cx="107469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1143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RM Assessor (RM) 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– tai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skaitmeninė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kandidatų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egzaminų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darbų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vertinimo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platforma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. 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1143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Tai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profesionali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sistema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skirta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: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centralizuotam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egzaminų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</a:p>
          <a:p>
            <a:pPr marL="1143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vertinimui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;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vertintojų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darbų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paskirstymui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;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vertinimo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kokybės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kontrolei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;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duomenų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rinkimui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ir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analizei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;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1143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Sistema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naudojama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nacionalinių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ir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tarptautinių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egzaminų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vertinimui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, kai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darbai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skenuojami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ir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vertinami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nuotoliniu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būdu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.</a:t>
            </a:r>
            <a:endParaRPr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0E3C171-D2AE-E439-1334-F11EA365AD7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3</a:t>
            </a:fld>
            <a:endParaRPr lang="en-US"/>
          </a:p>
        </p:txBody>
      </p:sp>
      <p:sp>
        <p:nvSpPr>
          <p:cNvPr id="3" name="Google Shape;77;p3">
            <a:extLst>
              <a:ext uri="{FF2B5EF4-FFF2-40B4-BE49-F238E27FC236}">
                <a16:creationId xmlns:a16="http://schemas.microsoft.com/office/drawing/2014/main" id="{AF38A9A2-A778-6162-B003-BC2D9A6A7FA5}"/>
              </a:ext>
            </a:extLst>
          </p:cNvPr>
          <p:cNvSpPr/>
          <p:nvPr/>
        </p:nvSpPr>
        <p:spPr>
          <a:xfrm>
            <a:off x="9887400" y="213825"/>
            <a:ext cx="1614000" cy="7179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" name="Picture 6" descr="A person holding a tablet&#10;&#10;AI-generated content may be incorrect.">
            <a:extLst>
              <a:ext uri="{FF2B5EF4-FFF2-40B4-BE49-F238E27FC236}">
                <a16:creationId xmlns:a16="http://schemas.microsoft.com/office/drawing/2014/main" id="{F2ACF7F2-78CD-03C1-D69C-0B5B91B56B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5435" y="2423876"/>
            <a:ext cx="5270455" cy="269993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10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RM platformos paskirtis</a:t>
            </a:r>
            <a:endParaRPr sz="40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" name="Google Shape;89;p4"/>
          <p:cNvSpPr txBox="1">
            <a:spLocks noGrp="1"/>
          </p:cNvSpPr>
          <p:nvPr>
            <p:ph type="body" idx="1"/>
          </p:nvPr>
        </p:nvSpPr>
        <p:spPr>
          <a:xfrm>
            <a:off x="690600" y="1490513"/>
            <a:ext cx="10515600" cy="50023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14300" indent="0">
              <a:buNone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RM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platforma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sukurta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tam,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kad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užtikrintų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: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1143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114300" indent="0">
              <a:buNone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1. </a:t>
            </a:r>
            <a:r>
              <a:rPr lang="en-US" b="1" dirty="0" err="1">
                <a:latin typeface="Arial"/>
                <a:ea typeface="Arial"/>
                <a:cs typeface="Arial"/>
                <a:sym typeface="Arial"/>
              </a:rPr>
              <a:t>Vertinimo</a:t>
            </a: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b="1" dirty="0" err="1">
                <a:latin typeface="Arial"/>
                <a:ea typeface="Arial"/>
                <a:cs typeface="Arial"/>
                <a:sym typeface="Arial"/>
              </a:rPr>
              <a:t>objektyvumą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Vertintojas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nemato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mokinio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vardo.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Darbai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paskirstomi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atsitiktinai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.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Sudaro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galimybę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 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taikyti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dvigubąjį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vertinimą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.</a:t>
            </a:r>
            <a:endParaRPr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4"/>
          <p:cNvSpPr/>
          <p:nvPr/>
        </p:nvSpPr>
        <p:spPr>
          <a:xfrm>
            <a:off x="8915193" y="312359"/>
            <a:ext cx="1614000" cy="7179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B4F07C3-831A-52BE-54A7-463854684FD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4</a:t>
            </a:fld>
            <a:endParaRPr lang="en-US"/>
          </a:p>
        </p:txBody>
      </p:sp>
      <p:pic>
        <p:nvPicPr>
          <p:cNvPr id="6" name="Picture 5" descr="A screen shot of a computer&#10;&#10;AI-generated content may be incorrect.">
            <a:extLst>
              <a:ext uri="{FF2B5EF4-FFF2-40B4-BE49-F238E27FC236}">
                <a16:creationId xmlns:a16="http://schemas.microsoft.com/office/drawing/2014/main" id="{C632AD3C-5207-BD34-F4ED-6B59ACB669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7359" y="4784706"/>
            <a:ext cx="8447565" cy="1708168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5F2DDE9E-8932-2F1D-D0F2-60E8386F3710}"/>
                  </a:ext>
                </a:extLst>
              </p14:cNvPr>
              <p14:cNvContentPartPr/>
              <p14:nvPr/>
            </p14:nvContentPartPr>
            <p14:xfrm>
              <a:off x="4365626" y="4659355"/>
              <a:ext cx="1391760" cy="88200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5F2DDE9E-8932-2F1D-D0F2-60E8386F3710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361306" y="4655035"/>
                <a:ext cx="1400400" cy="89064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RM platformos paskirtis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p1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1143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2. </a:t>
            </a:r>
            <a:r>
              <a:rPr lang="en-US" b="1" dirty="0" err="1">
                <a:latin typeface="Arial"/>
                <a:ea typeface="Arial"/>
                <a:cs typeface="Arial"/>
                <a:sym typeface="Arial"/>
              </a:rPr>
              <a:t>Vertinimo</a:t>
            </a: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b="1" dirty="0" err="1">
                <a:latin typeface="Arial"/>
                <a:ea typeface="Arial"/>
                <a:cs typeface="Arial"/>
                <a:sym typeface="Arial"/>
              </a:rPr>
              <a:t>kokybės</a:t>
            </a: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b="1" dirty="0" err="1">
                <a:latin typeface="Arial"/>
                <a:ea typeface="Arial"/>
                <a:cs typeface="Arial"/>
                <a:sym typeface="Arial"/>
              </a:rPr>
              <a:t>užtikrinimą</a:t>
            </a:r>
            <a:endParaRPr dirty="0" err="1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Į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sistemą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įkeliami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kontroliniai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(„seed“)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darbai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.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Sistema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stebi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vertintojo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nuoseklumą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.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Galima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realiuoju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laiku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matyti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nukrypimus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nuo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vertinimo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schemos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.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D68068E-A23F-9A7B-2E41-A99DF1A2A69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5</a:t>
            </a:fld>
            <a:endParaRPr lang="en-US"/>
          </a:p>
        </p:txBody>
      </p:sp>
      <p:sp>
        <p:nvSpPr>
          <p:cNvPr id="3" name="Google Shape;77;p3">
            <a:extLst>
              <a:ext uri="{FF2B5EF4-FFF2-40B4-BE49-F238E27FC236}">
                <a16:creationId xmlns:a16="http://schemas.microsoft.com/office/drawing/2014/main" id="{49DD7FDC-4E46-6974-03AA-6BB40CAF17E0}"/>
              </a:ext>
            </a:extLst>
          </p:cNvPr>
          <p:cNvSpPr/>
          <p:nvPr/>
        </p:nvSpPr>
        <p:spPr>
          <a:xfrm>
            <a:off x="9887400" y="213825"/>
            <a:ext cx="1614000" cy="7179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RM platformos paskirtis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1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114300" indent="0">
              <a:buNone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3. </a:t>
            </a:r>
            <a:r>
              <a:rPr lang="en-US" b="1" dirty="0" err="1">
                <a:latin typeface="Arial"/>
                <a:ea typeface="Arial"/>
                <a:cs typeface="Arial"/>
                <a:sym typeface="Arial"/>
              </a:rPr>
              <a:t>Vertinimo</a:t>
            </a: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 </a:t>
            </a:r>
            <a:r>
              <a:rPr lang="en-US" b="1" dirty="0" err="1">
                <a:latin typeface="Arial"/>
                <a:ea typeface="Arial"/>
                <a:cs typeface="Arial"/>
                <a:sym typeface="Arial"/>
              </a:rPr>
              <a:t>efektyvumą</a:t>
            </a:r>
            <a:endParaRPr dirty="0" err="1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Nebelieka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popierinių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darbų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.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Automatinis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balų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sumavimas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.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Aiški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statistika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apie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vertinimo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tempą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</a:p>
          <a:p>
            <a:pPr marL="1143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ir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progresą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.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endParaRPr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694178C-F369-3D07-1442-42980F3249E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6</a:t>
            </a:fld>
            <a:endParaRPr lang="en-US"/>
          </a:p>
        </p:txBody>
      </p:sp>
      <p:sp>
        <p:nvSpPr>
          <p:cNvPr id="3" name="Google Shape;77;p3">
            <a:extLst>
              <a:ext uri="{FF2B5EF4-FFF2-40B4-BE49-F238E27FC236}">
                <a16:creationId xmlns:a16="http://schemas.microsoft.com/office/drawing/2014/main" id="{92D443D4-FAB3-5A0F-A341-5AC468F23554}"/>
              </a:ext>
            </a:extLst>
          </p:cNvPr>
          <p:cNvSpPr/>
          <p:nvPr/>
        </p:nvSpPr>
        <p:spPr>
          <a:xfrm>
            <a:off x="9887400" y="213825"/>
            <a:ext cx="1614000" cy="7179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37DAB128-A4E9-834E-2F55-74EC2B718834}"/>
                  </a:ext>
                </a:extLst>
              </p14:cNvPr>
              <p14:cNvContentPartPr/>
              <p14:nvPr/>
            </p14:nvContentPartPr>
            <p14:xfrm>
              <a:off x="5232287" y="5498155"/>
              <a:ext cx="360" cy="36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37DAB128-A4E9-834E-2F55-74EC2B71883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227967" y="5493835"/>
                <a:ext cx="9000" cy="9000"/>
              </a:xfrm>
              <a:prstGeom prst="rect">
                <a:avLst/>
              </a:prstGeom>
            </p:spPr>
          </p:pic>
        </mc:Fallback>
      </mc:AlternateContent>
      <p:pic>
        <p:nvPicPr>
          <p:cNvPr id="6" name="Picture 5" descr="A screenshot of a computer&#10;&#10;AI-generated content may be incorrect.">
            <a:extLst>
              <a:ext uri="{FF2B5EF4-FFF2-40B4-BE49-F238E27FC236}">
                <a16:creationId xmlns:a16="http://schemas.microsoft.com/office/drawing/2014/main" id="{3532BBD5-9427-4743-FAC9-833F41972B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89531" y="1626360"/>
            <a:ext cx="3285704" cy="435133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RM platformos paskirtis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" name="Google Shape;108;p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114300" indent="0">
              <a:buNone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4. </a:t>
            </a:r>
            <a:r>
              <a:rPr lang="en-US" b="1" dirty="0" err="1">
                <a:latin typeface="Arial"/>
                <a:ea typeface="Arial"/>
                <a:cs typeface="Arial"/>
                <a:sym typeface="Arial"/>
              </a:rPr>
              <a:t>Vertinimo</a:t>
            </a: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b="1" dirty="0" err="1">
                <a:latin typeface="Arial"/>
                <a:ea typeface="Arial"/>
                <a:cs typeface="Arial"/>
                <a:sym typeface="Arial"/>
              </a:rPr>
              <a:t>skaidrumą</a:t>
            </a:r>
            <a:endParaRPr dirty="0" err="1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Visa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vertinimo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istorija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fiksuojama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.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Galima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atsekti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pakeitimus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.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Aiškiai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matomi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vertintojo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sprendimai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.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1143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C1E6667-6962-C275-E4BD-D561F31B212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7</a:t>
            </a:fld>
            <a:endParaRPr lang="en-US"/>
          </a:p>
        </p:txBody>
      </p:sp>
      <p:sp>
        <p:nvSpPr>
          <p:cNvPr id="3" name="Google Shape;77;p3">
            <a:extLst>
              <a:ext uri="{FF2B5EF4-FFF2-40B4-BE49-F238E27FC236}">
                <a16:creationId xmlns:a16="http://schemas.microsoft.com/office/drawing/2014/main" id="{E58B8800-0A1F-B401-D0EA-78995E68D933}"/>
              </a:ext>
            </a:extLst>
          </p:cNvPr>
          <p:cNvSpPr/>
          <p:nvPr/>
        </p:nvSpPr>
        <p:spPr>
          <a:xfrm>
            <a:off x="9887400" y="213825"/>
            <a:ext cx="1614000" cy="7179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RM platformos galimybės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1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1143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1. Administracinės galimybės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Darbų paskirstymas vertintojams.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Vertintojų aktyvumo stebėjimas.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Statistikos generavimas.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Kokybės ataskaitos.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FE47C32-3A1B-4F91-131C-01EFA4B5B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8</a:t>
            </a:fld>
            <a:endParaRPr lang="en-US"/>
          </a:p>
        </p:txBody>
      </p:sp>
      <p:sp>
        <p:nvSpPr>
          <p:cNvPr id="3" name="Google Shape;77;p3">
            <a:extLst>
              <a:ext uri="{FF2B5EF4-FFF2-40B4-BE49-F238E27FC236}">
                <a16:creationId xmlns:a16="http://schemas.microsoft.com/office/drawing/2014/main" id="{E3FDEB5D-8BC9-1C88-C33D-D57FA7411326}"/>
              </a:ext>
            </a:extLst>
          </p:cNvPr>
          <p:cNvSpPr/>
          <p:nvPr/>
        </p:nvSpPr>
        <p:spPr>
          <a:xfrm>
            <a:off x="9887400" y="213825"/>
            <a:ext cx="1614000" cy="7179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7034049" cy="1345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6335"/>
              </a:buClr>
              <a:buSzPts val="4400"/>
              <a:buFont typeface="Calibri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RM platformos galimybės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" name="Google Shape;120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1143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lt-LT" b="1" noProof="1">
                <a:latin typeface="Arial"/>
                <a:ea typeface="Arial"/>
                <a:cs typeface="Arial"/>
                <a:sym typeface="Arial"/>
              </a:rPr>
              <a:t>2. Kokybės kontrolės galimybės</a:t>
            </a:r>
            <a:endParaRPr lang="lt-LT" noProof="1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lt-LT" noProof="1">
                <a:latin typeface="Arial"/>
                <a:ea typeface="Arial"/>
                <a:cs typeface="Arial"/>
                <a:sym typeface="Arial"/>
              </a:rPr>
              <a:t>Kontroliniai darbai.</a:t>
            </a: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lt-LT" noProof="1">
                <a:latin typeface="Arial"/>
                <a:ea typeface="Arial"/>
                <a:cs typeface="Arial"/>
                <a:sym typeface="Arial"/>
              </a:rPr>
              <a:t>Lyginamoji analizė.</a:t>
            </a: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lt-LT" noProof="1">
                <a:latin typeface="Arial"/>
                <a:ea typeface="Arial"/>
                <a:cs typeface="Arial"/>
                <a:sym typeface="Arial"/>
              </a:rPr>
              <a:t>Tolerancijos ribų nustatymas.</a:t>
            </a: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lt-LT" noProof="1">
                <a:latin typeface="Arial"/>
                <a:ea typeface="Arial"/>
                <a:cs typeface="Arial"/>
                <a:sym typeface="Arial"/>
              </a:rPr>
              <a:t>Automatiniai perspėjimai.</a:t>
            </a:r>
          </a:p>
          <a:p>
            <a:pPr marL="1143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lang="lt-LT" noProof="1">
              <a:latin typeface="Arial"/>
              <a:ea typeface="Arial"/>
              <a:cs typeface="Arial"/>
              <a:sym typeface="Arial"/>
            </a:endParaRPr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endParaRPr lang="lt-LT" noProof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BD2824C-57AC-5AAB-4915-DFB9526367E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9</a:t>
            </a:fld>
            <a:endParaRPr lang="en-US"/>
          </a:p>
        </p:txBody>
      </p:sp>
      <p:sp>
        <p:nvSpPr>
          <p:cNvPr id="3" name="Google Shape;77;p3">
            <a:extLst>
              <a:ext uri="{FF2B5EF4-FFF2-40B4-BE49-F238E27FC236}">
                <a16:creationId xmlns:a16="http://schemas.microsoft.com/office/drawing/2014/main" id="{06435173-2927-E5C3-D922-3D00E45E391C}"/>
              </a:ext>
            </a:extLst>
          </p:cNvPr>
          <p:cNvSpPr/>
          <p:nvPr/>
        </p:nvSpPr>
        <p:spPr>
          <a:xfrm>
            <a:off x="9887400" y="213825"/>
            <a:ext cx="1614000" cy="7179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" name="Picture 4" descr="A screenshot of a computer&#10;&#10;AI-generated content may be incorrect.">
            <a:extLst>
              <a:ext uri="{FF2B5EF4-FFF2-40B4-BE49-F238E27FC236}">
                <a16:creationId xmlns:a16="http://schemas.microsoft.com/office/drawing/2014/main" id="{F782E3FC-F049-1BE3-A3C0-76BEC8B992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6096" y="4022197"/>
            <a:ext cx="5706887" cy="262197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2_Office Theme">
  <a:themeElements>
    <a:clrScheme name="Pasirinktinis 8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428A4B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„Office“ tema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776</TotalTime>
  <Words>699</Words>
  <Application>Microsoft Office PowerPoint</Application>
  <PresentationFormat>Widescreen</PresentationFormat>
  <Paragraphs>151</Paragraphs>
  <Slides>23</Slides>
  <Notes>23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2_Office Theme</vt:lpstr>
      <vt:lpstr>Darbo ypatumai RM Assessor vertinimo platformoje</vt:lpstr>
      <vt:lpstr>Užsiėmimo struktūra </vt:lpstr>
      <vt:lpstr>Kas yra RM sistema?</vt:lpstr>
      <vt:lpstr>RM platformos paskirtis</vt:lpstr>
      <vt:lpstr>RM platformos paskirtis</vt:lpstr>
      <vt:lpstr>RM platformos paskirtis</vt:lpstr>
      <vt:lpstr>RM platformos paskirtis</vt:lpstr>
      <vt:lpstr>RM platformos galimybės</vt:lpstr>
      <vt:lpstr>RM platformos galimybės</vt:lpstr>
      <vt:lpstr>RM platformos galimybės</vt:lpstr>
      <vt:lpstr>Vertintojo galimybės RM  vertinimo platformoje</vt:lpstr>
      <vt:lpstr>Vertintojo galimybės RM  vertinimo platformoje</vt:lpstr>
      <vt:lpstr>Vertintojo galimybės RM  vertinimo platformoje</vt:lpstr>
      <vt:lpstr>Vertintojo galimybės RM  vertinimo platformoje</vt:lpstr>
      <vt:lpstr>Vertintojo galimybės RM  vertinimo platformoje</vt:lpstr>
      <vt:lpstr>PowerPoint Presentation</vt:lpstr>
      <vt:lpstr>Vertintojo galimybės RM  vertinimo platformoje</vt:lpstr>
      <vt:lpstr>Vertintojo galimybės RM  vertinimo platformoje</vt:lpstr>
      <vt:lpstr>Vertintojo galimybės RM  vertinimo platformoje</vt:lpstr>
      <vt:lpstr>Vertintojo darbo procesas</vt:lpstr>
      <vt:lpstr>Išbandykime RM sistemą!</vt:lpstr>
      <vt:lpstr>Ką daro mokymų dalyviai?</vt:lpstr>
      <vt:lpstr>Klausimai?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Pedagogas</dc:creator>
  <cp:lastModifiedBy>Recenzentas A</cp:lastModifiedBy>
  <cp:revision>72</cp:revision>
  <dcterms:modified xsi:type="dcterms:W3CDTF">2026-04-20T05:36:49Z</dcterms:modified>
</cp:coreProperties>
</file>